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43" r:id="rId2"/>
    <p:sldId id="344" r:id="rId3"/>
    <p:sldId id="369" r:id="rId4"/>
    <p:sldId id="342" r:id="rId5"/>
    <p:sldId id="375" r:id="rId6"/>
    <p:sldId id="356" r:id="rId7"/>
    <p:sldId id="362" r:id="rId8"/>
    <p:sldId id="357" r:id="rId9"/>
    <p:sldId id="352" r:id="rId10"/>
    <p:sldId id="366" r:id="rId11"/>
    <p:sldId id="376" r:id="rId12"/>
    <p:sldId id="355" r:id="rId13"/>
    <p:sldId id="324" r:id="rId14"/>
    <p:sldId id="350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06"/>
    <p:restoredTop sz="67910"/>
  </p:normalViewPr>
  <p:slideViewPr>
    <p:cSldViewPr snapToGrid="0" snapToObjects="1">
      <p:cViewPr varScale="1">
        <p:scale>
          <a:sx n="56" d="100"/>
          <a:sy n="56" d="100"/>
        </p:scale>
        <p:origin x="19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420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666AD-F4B1-824A-8987-977EC9285A55}" type="datetimeFigureOut">
              <a:rPr lang="hu-HU" smtClean="0"/>
              <a:t>2019.11.14.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A138A-9CDD-5C40-BA70-DE773396E0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6476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A138A-9CDD-5C40-BA70-DE773396E0E7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9212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A138A-9CDD-5C40-BA70-DE773396E0E7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6966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A138A-9CDD-5C40-BA70-DE773396E0E7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365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A138A-9CDD-5C40-BA70-DE773396E0E7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0439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A138A-9CDD-5C40-BA70-DE773396E0E7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1179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dirty="0">
              <a:solidFill>
                <a:schemeClr val="bg1">
                  <a:lumMod val="50000"/>
                </a:schemeClr>
              </a:solidFill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A138A-9CDD-5C40-BA70-DE773396E0E7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307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A138A-9CDD-5C40-BA70-DE773396E0E7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7806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A138A-9CDD-5C40-BA70-DE773396E0E7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5265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A138A-9CDD-5C40-BA70-DE773396E0E7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7815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A138A-9CDD-5C40-BA70-DE773396E0E7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2181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A138A-9CDD-5C40-BA70-DE773396E0E7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2685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A138A-9CDD-5C40-BA70-DE773396E0E7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4568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A138A-9CDD-5C40-BA70-DE773396E0E7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8105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A138A-9CDD-5C40-BA70-DE773396E0E7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5991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9F78AD-A767-BC42-8F4B-30C5C3DCA3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D99F07B-300E-1C45-AF77-AEF89A7CC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1626575-C871-D442-9CA4-7C473203A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9113-3A94-7843-BB63-38431DBCAFF1}" type="datetimeFigureOut">
              <a:rPr lang="hu-HU" smtClean="0"/>
              <a:t>2019.11.14.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C328FC4-D4C0-2946-A267-F7F7DF7B0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15BD62B-BB47-F545-B56E-94FD1D237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B3864-E869-B34F-B890-34E2C1321B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1745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36B589-88AC-B64A-83A2-1ACA0A631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E0C2D50-6E7C-B744-B515-DD55412CB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DDF6CDA-DB4B-8F49-81EE-0D6CD4413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9113-3A94-7843-BB63-38431DBCAFF1}" type="datetimeFigureOut">
              <a:rPr lang="hu-HU" smtClean="0"/>
              <a:t>2019.11.14.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FC2456D-CF33-F44F-A148-1B0430348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06765CB-2C65-694F-A76B-57936E85E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B3864-E869-B34F-B890-34E2C1321B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3035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C41B432-4CA5-3D4E-8CA0-6A45316AD6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F5A55E0-1091-AD4F-BB87-BB2C1E7E7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F0B2F58-7530-AE4C-A1ED-0A39786CA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9113-3A94-7843-BB63-38431DBCAFF1}" type="datetimeFigureOut">
              <a:rPr lang="hu-HU" smtClean="0"/>
              <a:t>2019.11.14.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D4883C8-DB39-0640-95C6-85464E8EF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71F73A1-017B-9646-B6CE-3CC3AD963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B3864-E869-B34F-B890-34E2C1321B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743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EDFD5B-14E9-CC48-8EF2-38E0AE37D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150FDDE-4DFC-A045-8A2D-E53B8B557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499F19F-CA8C-924C-8906-96C46535F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9113-3A94-7843-BB63-38431DBCAFF1}" type="datetimeFigureOut">
              <a:rPr lang="hu-HU" smtClean="0"/>
              <a:t>2019.11.14.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745BF39-0806-4D49-980C-EA5F7720C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67C7327-7E54-2B42-AB2D-B5CB39E59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B3864-E869-B34F-B890-34E2C1321B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7276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FEC222-23F9-C044-9580-EB6766CC8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040FB27-CD92-A447-96C4-2564E7FD2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7E2B4F0-CC52-374E-8D16-5084D527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9113-3A94-7843-BB63-38431DBCAFF1}" type="datetimeFigureOut">
              <a:rPr lang="hu-HU" smtClean="0"/>
              <a:t>2019.11.14.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8C25878-0370-3B4E-971C-EFF2F81CA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1F3D226-ABD4-DB41-B89E-BC8CCC985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B3864-E869-B34F-B890-34E2C1321B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790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1B1A82-02EF-9E4C-8CDF-7614FFD87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B8969FA-D09C-7F4A-85FF-CCFA8C629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D42DCAD-FE6C-444A-A771-E07EF99CD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0612023-22EE-D643-8825-64D3A6238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9113-3A94-7843-BB63-38431DBCAFF1}" type="datetimeFigureOut">
              <a:rPr lang="hu-HU" smtClean="0"/>
              <a:t>2019.11.14.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8FD4ABB-BA13-2A42-8204-1BBACB63C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CB03168-835E-0A4A-819B-6FF06C5C1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B3864-E869-B34F-B890-34E2C1321B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31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00E31FE-84AF-9C46-8D06-69092B63C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C91D94C-D178-6846-992A-5E791EBE9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088E909-D185-9146-9847-49E8C299D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7052FB6F-7DC2-124D-BC6F-AD17B6A823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264CC458-E3BB-414F-A07C-EEB75C25F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3DFFE4C-EDCF-BC42-93C5-4B3254368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9113-3A94-7843-BB63-38431DBCAFF1}" type="datetimeFigureOut">
              <a:rPr lang="hu-HU" smtClean="0"/>
              <a:t>2019.11.14.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C80B3063-DEAE-854A-AF0E-54574BE90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A1CE37C8-F4D4-344F-B16B-F298B2B34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B3864-E869-B34F-B890-34E2C1321B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346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0673AF-902A-6F47-B82E-52BADF442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4E8ECA7-1E43-984A-B65A-443485C8C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9113-3A94-7843-BB63-38431DBCAFF1}" type="datetimeFigureOut">
              <a:rPr lang="hu-HU" smtClean="0"/>
              <a:t>2019.11.14.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8210D32-74B8-D44C-B392-FFE78E79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112EAB7-00E6-B441-B1C5-44ADB399F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B3864-E869-B34F-B890-34E2C1321B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7410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CFE6193-BE7F-D141-A47B-15C789F7F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9113-3A94-7843-BB63-38431DBCAFF1}" type="datetimeFigureOut">
              <a:rPr lang="hu-HU" smtClean="0"/>
              <a:t>2019.11.14.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3FF6E8C-629E-AB43-A156-F11C211DD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20DC9E6-37C1-0F4B-9D84-2D293550E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B3864-E869-B34F-B890-34E2C1321B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6318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92C5FC-0C1A-144F-89C3-CD4FB5845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23DCCF5-FB0E-504C-ABB3-3AC3B5595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8F7FC55-CB69-9A4A-B1DB-45ECB29DF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8DA67C0-3956-0848-98E9-90169DA87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9113-3A94-7843-BB63-38431DBCAFF1}" type="datetimeFigureOut">
              <a:rPr lang="hu-HU" smtClean="0"/>
              <a:t>2019.11.14.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0B5DE8B-0E6A-634D-B4A5-3A6F46C19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F11D706-EB86-9142-97C4-A0144F90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B3864-E869-B34F-B890-34E2C1321B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6750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F88C78D-242A-464B-AEA3-95EE63E84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36A293EB-1CD3-0541-91DF-5A0C2ADA50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2463D47-6EC3-264A-9722-2237CFFD4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01C16E3-FAAC-454E-BE34-1016C327F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9113-3A94-7843-BB63-38431DBCAFF1}" type="datetimeFigureOut">
              <a:rPr lang="hu-HU" smtClean="0"/>
              <a:t>2019.11.14.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6454F0F-CA50-8C4B-836E-FD1DD86FE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0CBA10F-AF7C-E849-BC3B-E3AF1DDB1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B3864-E869-B34F-B890-34E2C1321B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9623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8571E587-70D2-EF43-B32B-ED6390CC6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689122C-3A85-BF4C-ADA5-DE1B63280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1A79EE9-F3C8-9C4A-ABB2-41ADD0BE3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E9113-3A94-7843-BB63-38431DBCAFF1}" type="datetimeFigureOut">
              <a:rPr lang="hu-HU" smtClean="0"/>
              <a:t>2019.11.14.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0BA1813-6D49-D84D-BCC1-955E869D4D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2B30C3C-F542-C74F-8E35-36F8B0C3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B3864-E869-B34F-B890-34E2C1321B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211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4.tiff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B2677979-7772-5E4D-A942-0A48F7EA212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5" y="0"/>
            <a:ext cx="1815465" cy="7315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2580201-3DE6-6442-9464-8B3E7AF757EE}"/>
              </a:ext>
            </a:extLst>
          </p:cNvPr>
          <p:cNvSpPr/>
          <p:nvPr/>
        </p:nvSpPr>
        <p:spPr>
          <a:xfrm>
            <a:off x="0" y="6455582"/>
            <a:ext cx="12192000" cy="3962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ED844C4-9450-6342-BC5D-E997D3F9A002}"/>
              </a:ext>
            </a:extLst>
          </p:cNvPr>
          <p:cNvSpPr txBox="1"/>
          <p:nvPr/>
        </p:nvSpPr>
        <p:spPr>
          <a:xfrm>
            <a:off x="2246380" y="1423726"/>
            <a:ext cx="752832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>
                <a:solidFill>
                  <a:schemeClr val="accent6"/>
                </a:solidFill>
                <a:latin typeface="Al Tarikh" pitchFamily="2" charset="-78"/>
                <a:cs typeface="Al Tarikh" pitchFamily="2" charset="-78"/>
              </a:rPr>
              <a:t>Kibertámadások</a:t>
            </a:r>
            <a:r>
              <a:rPr lang="hu-HU" sz="3200" b="1" dirty="0">
                <a:solidFill>
                  <a:schemeClr val="accent6"/>
                </a:solidFill>
                <a:latin typeface="Al Tarikh" pitchFamily="2" charset="-78"/>
                <a:cs typeface="Al Tarikh" pitchFamily="2" charset="-78"/>
              </a:rPr>
              <a:t> sikerességének megakadályozása</a:t>
            </a:r>
          </a:p>
          <a:p>
            <a:pPr algn="ctr"/>
            <a:endParaRPr lang="hu-HU" sz="3200" b="1" dirty="0">
              <a:solidFill>
                <a:schemeClr val="accent6"/>
              </a:solidFill>
              <a:latin typeface="Al Tarikh" pitchFamily="2" charset="-78"/>
              <a:cs typeface="Al Tarikh" pitchFamily="2" charset="-78"/>
            </a:endParaRPr>
          </a:p>
          <a:p>
            <a:pPr algn="ctr"/>
            <a:endParaRPr lang="hu-HU" sz="3200" b="1" dirty="0">
              <a:solidFill>
                <a:schemeClr val="accent6"/>
              </a:solidFill>
              <a:latin typeface="Al Tarikh" pitchFamily="2" charset="-78"/>
              <a:cs typeface="Al Tarikh" pitchFamily="2" charset="-78"/>
            </a:endParaRPr>
          </a:p>
          <a:p>
            <a:pPr algn="ctr"/>
            <a:r>
              <a:rPr lang="hu-HU" sz="3200" b="1" dirty="0">
                <a:solidFill>
                  <a:schemeClr val="accent6"/>
                </a:solidFill>
                <a:latin typeface="Al Tarikh" pitchFamily="2" charset="-78"/>
                <a:cs typeface="Al Tarikh" pitchFamily="2" charset="-78"/>
              </a:rPr>
              <a:t>Újgenerációs IT védelmi platformok</a:t>
            </a:r>
          </a:p>
          <a:p>
            <a:pPr algn="ctr"/>
            <a:endParaRPr lang="hu-HU" sz="3200" b="1" dirty="0">
              <a:solidFill>
                <a:schemeClr val="accent6"/>
              </a:solidFill>
              <a:latin typeface="Al Tarikh" pitchFamily="2" charset="-78"/>
              <a:cs typeface="Al Tarikh" pitchFamily="2" charset="-78"/>
            </a:endParaRPr>
          </a:p>
          <a:p>
            <a:pPr algn="ctr"/>
            <a:endParaRPr lang="hu-HU" sz="3200" b="1" dirty="0">
              <a:solidFill>
                <a:schemeClr val="accent6"/>
              </a:solidFill>
              <a:latin typeface="Al Tarikh" pitchFamily="2" charset="-78"/>
              <a:cs typeface="Al Tarikh" pitchFamily="2" charset="-78"/>
            </a:endParaRPr>
          </a:p>
          <a:p>
            <a:pPr algn="ctr"/>
            <a:r>
              <a:rPr lang="hu-HU" sz="2400" b="1" dirty="0">
                <a:solidFill>
                  <a:schemeClr val="bg1">
                    <a:lumMod val="65000"/>
                  </a:schemeClr>
                </a:solidFill>
                <a:cs typeface="Al Tarikh" pitchFamily="2" charset="-78"/>
              </a:rPr>
              <a:t>Kommunikáció 2019</a:t>
            </a:r>
          </a:p>
          <a:p>
            <a:pPr algn="ctr"/>
            <a:r>
              <a:rPr lang="hu-HU" sz="2400" b="1" dirty="0">
                <a:solidFill>
                  <a:schemeClr val="bg1">
                    <a:lumMod val="65000"/>
                  </a:schemeClr>
                </a:solidFill>
                <a:cs typeface="Al Tarikh" pitchFamily="2" charset="-78"/>
              </a:rPr>
              <a:t>2019. november 14.</a:t>
            </a:r>
          </a:p>
          <a:p>
            <a:pPr algn="ctr"/>
            <a:endParaRPr lang="hu-HU" sz="3600" b="1" dirty="0">
              <a:solidFill>
                <a:schemeClr val="tx1">
                  <a:lumMod val="50000"/>
                  <a:lumOff val="50000"/>
                </a:schemeClr>
              </a:solidFill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CE95CF-7C1F-734C-800E-15778130B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7077" y="304745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194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B2677979-7772-5E4D-A942-0A48F7EA212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5" y="0"/>
            <a:ext cx="1815465" cy="7315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2580201-3DE6-6442-9464-8B3E7AF757EE}"/>
              </a:ext>
            </a:extLst>
          </p:cNvPr>
          <p:cNvSpPr/>
          <p:nvPr/>
        </p:nvSpPr>
        <p:spPr>
          <a:xfrm>
            <a:off x="0" y="6455582"/>
            <a:ext cx="12192000" cy="3962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0B2F6D2-3037-C447-8351-2D4017D0A923}"/>
              </a:ext>
            </a:extLst>
          </p:cNvPr>
          <p:cNvSpPr txBox="1"/>
          <p:nvPr/>
        </p:nvSpPr>
        <p:spPr>
          <a:xfrm>
            <a:off x="1338647" y="1013693"/>
            <a:ext cx="97258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accent6"/>
                </a:solidFill>
              </a:rPr>
              <a:t>Védelem automatizálása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C8FB1625-C90F-9949-AAA9-846E46F73664}"/>
              </a:ext>
            </a:extLst>
          </p:cNvPr>
          <p:cNvSpPr/>
          <p:nvPr/>
        </p:nvSpPr>
        <p:spPr>
          <a:xfrm>
            <a:off x="3048000" y="238765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dirty="0">
                <a:solidFill>
                  <a:schemeClr val="bg1">
                    <a:lumMod val="50000"/>
                  </a:schemeClr>
                </a:solidFill>
              </a:rPr>
              <a:t>„A </a:t>
            </a:r>
            <a:r>
              <a:rPr lang="hu-HU" sz="2400" dirty="0" err="1">
                <a:solidFill>
                  <a:schemeClr val="bg1">
                    <a:lumMod val="50000"/>
                  </a:schemeClr>
                </a:solidFill>
              </a:rPr>
              <a:t>kibervédelmi</a:t>
            </a:r>
            <a:r>
              <a:rPr lang="hu-HU" sz="2400" dirty="0">
                <a:solidFill>
                  <a:schemeClr val="bg1">
                    <a:lumMod val="50000"/>
                  </a:schemeClr>
                </a:solidFill>
              </a:rPr>
              <a:t> szakértők több, mint 50%-a érzi úgy, hogy az általuk védendő szervezetben jelentős biztonsági hiányosságok vannak ”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1982B61D-7887-8A4A-A81A-3AE5051F99DA}"/>
              </a:ext>
            </a:extLst>
          </p:cNvPr>
          <p:cNvSpPr txBox="1"/>
          <p:nvPr/>
        </p:nvSpPr>
        <p:spPr>
          <a:xfrm>
            <a:off x="7463697" y="3893817"/>
            <a:ext cx="381433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>
                    <a:lumMod val="65000"/>
                  </a:schemeClr>
                </a:solidFill>
              </a:rPr>
              <a:t>U.S. IT </a:t>
            </a:r>
            <a:r>
              <a:rPr lang="hu-HU" sz="1200" dirty="0" err="1">
                <a:solidFill>
                  <a:schemeClr val="bg1">
                    <a:lumMod val="65000"/>
                  </a:schemeClr>
                </a:solidFill>
              </a:rPr>
              <a:t>Services</a:t>
            </a:r>
            <a:r>
              <a:rPr lang="hu-HU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1200" dirty="0" err="1">
                <a:solidFill>
                  <a:schemeClr val="bg1">
                    <a:lumMod val="65000"/>
                  </a:schemeClr>
                </a:solidFill>
              </a:rPr>
              <a:t>Report</a:t>
            </a:r>
            <a:r>
              <a:rPr lang="hu-HU" sz="1200" dirty="0">
                <a:solidFill>
                  <a:schemeClr val="bg1">
                    <a:lumMod val="65000"/>
                  </a:schemeClr>
                </a:solidFill>
              </a:rPr>
              <a:t>,” </a:t>
            </a:r>
            <a:r>
              <a:rPr lang="hu-HU" sz="1200" dirty="0" err="1">
                <a:solidFill>
                  <a:schemeClr val="bg1">
                    <a:lumMod val="65000"/>
                  </a:schemeClr>
                </a:solidFill>
              </a:rPr>
              <a:t>ResearchCorp.org</a:t>
            </a:r>
            <a:endParaRPr lang="hu-H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17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B2677979-7772-5E4D-A942-0A48F7EA212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5" y="0"/>
            <a:ext cx="1815465" cy="7315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2580201-3DE6-6442-9464-8B3E7AF757EE}"/>
              </a:ext>
            </a:extLst>
          </p:cNvPr>
          <p:cNvSpPr/>
          <p:nvPr/>
        </p:nvSpPr>
        <p:spPr>
          <a:xfrm>
            <a:off x="0" y="6455582"/>
            <a:ext cx="12192000" cy="3962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931F2F7-04C0-5F4A-917E-A217D08DB093}"/>
              </a:ext>
            </a:extLst>
          </p:cNvPr>
          <p:cNvSpPr txBox="1"/>
          <p:nvPr/>
        </p:nvSpPr>
        <p:spPr>
          <a:xfrm>
            <a:off x="1552143" y="1573995"/>
            <a:ext cx="97258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sz="3600" b="1" dirty="0">
              <a:solidFill>
                <a:schemeClr val="tx1">
                  <a:lumMod val="50000"/>
                  <a:lumOff val="50000"/>
                </a:schemeClr>
              </a:solidFill>
              <a:latin typeface="Al Tarikh" pitchFamily="2" charset="-78"/>
              <a:cs typeface="Al Tarikh" pitchFamily="2" charset="-78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C36B444-A1AC-9D4F-8C5B-2BC62E096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216" y="2023673"/>
            <a:ext cx="3884640" cy="3400573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0170D6DD-590A-D141-98B3-CCC71C26997D}"/>
              </a:ext>
            </a:extLst>
          </p:cNvPr>
          <p:cNvSpPr txBox="1"/>
          <p:nvPr/>
        </p:nvSpPr>
        <p:spPr>
          <a:xfrm>
            <a:off x="2349198" y="972089"/>
            <a:ext cx="70966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accent6"/>
                </a:solidFill>
              </a:rPr>
              <a:t>Globális védelmi rendszer - Teljes átláthatóság</a:t>
            </a:r>
          </a:p>
        </p:txBody>
      </p:sp>
    </p:spTree>
    <p:extLst>
      <p:ext uri="{BB962C8B-B14F-4D97-AF65-F5344CB8AC3E}">
        <p14:creationId xmlns:p14="http://schemas.microsoft.com/office/powerpoint/2010/main" val="4065070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B2677979-7772-5E4D-A942-0A48F7EA212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5" y="0"/>
            <a:ext cx="1815465" cy="7315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2580201-3DE6-6442-9464-8B3E7AF757EE}"/>
              </a:ext>
            </a:extLst>
          </p:cNvPr>
          <p:cNvSpPr/>
          <p:nvPr/>
        </p:nvSpPr>
        <p:spPr>
          <a:xfrm>
            <a:off x="0" y="6455582"/>
            <a:ext cx="12192000" cy="3962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931F2F7-04C0-5F4A-917E-A217D08DB093}"/>
              </a:ext>
            </a:extLst>
          </p:cNvPr>
          <p:cNvSpPr txBox="1"/>
          <p:nvPr/>
        </p:nvSpPr>
        <p:spPr>
          <a:xfrm>
            <a:off x="1552143" y="1573995"/>
            <a:ext cx="97258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sz="3600" b="1" dirty="0">
              <a:solidFill>
                <a:schemeClr val="tx1">
                  <a:lumMod val="50000"/>
                  <a:lumOff val="50000"/>
                </a:schemeClr>
              </a:solidFill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700F1CB-6B99-D049-BB90-B04696337B6D}"/>
              </a:ext>
            </a:extLst>
          </p:cNvPr>
          <p:cNvSpPr txBox="1"/>
          <p:nvPr/>
        </p:nvSpPr>
        <p:spPr>
          <a:xfrm>
            <a:off x="3616747" y="1029280"/>
            <a:ext cx="55966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6"/>
                </a:solidFill>
              </a:rPr>
              <a:t>Titkosított adatkommunikáció kezelése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8D0E7C90-9F8E-E94F-9AB7-A7965A297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429" y="2187587"/>
            <a:ext cx="3305175" cy="2580893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9DE07CB0-8BA0-D748-AA61-F331B01D8238}"/>
              </a:ext>
            </a:extLst>
          </p:cNvPr>
          <p:cNvSpPr txBox="1"/>
          <p:nvPr/>
        </p:nvSpPr>
        <p:spPr>
          <a:xfrm>
            <a:off x="3300181" y="4768479"/>
            <a:ext cx="381433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100" dirty="0">
                <a:solidFill>
                  <a:schemeClr val="bg1">
                    <a:lumMod val="50000"/>
                  </a:schemeClr>
                </a:solidFill>
              </a:rPr>
              <a:t>Google felmérés a titkosított kommunikációról, 2019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BDE2058-1F84-A147-9F95-2105A12A0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398" y="2332736"/>
            <a:ext cx="2870000" cy="23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56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B2677979-7772-5E4D-A942-0A48F7EA212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5" y="0"/>
            <a:ext cx="1815465" cy="7315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2580201-3DE6-6442-9464-8B3E7AF757EE}"/>
              </a:ext>
            </a:extLst>
          </p:cNvPr>
          <p:cNvSpPr/>
          <p:nvPr/>
        </p:nvSpPr>
        <p:spPr>
          <a:xfrm>
            <a:off x="0" y="6455582"/>
            <a:ext cx="12192000" cy="3962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u-HU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63890DA8-4C75-A14B-A9F0-4CB3C1BDB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350" y="502403"/>
            <a:ext cx="5477300" cy="585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52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B2677979-7772-5E4D-A942-0A48F7EA212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5" y="0"/>
            <a:ext cx="1815465" cy="7315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2580201-3DE6-6442-9464-8B3E7AF757EE}"/>
              </a:ext>
            </a:extLst>
          </p:cNvPr>
          <p:cNvSpPr/>
          <p:nvPr/>
        </p:nvSpPr>
        <p:spPr>
          <a:xfrm>
            <a:off x="0" y="6455582"/>
            <a:ext cx="12192000" cy="3962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u-HU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9043803E-4848-8F45-9CDE-55B54FEDE209}"/>
              </a:ext>
            </a:extLst>
          </p:cNvPr>
          <p:cNvSpPr txBox="1"/>
          <p:nvPr/>
        </p:nvSpPr>
        <p:spPr>
          <a:xfrm>
            <a:off x="1413597" y="987560"/>
            <a:ext cx="9725891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accent6"/>
                </a:solidFill>
                <a:latin typeface="Al Tarikh" pitchFamily="2" charset="-78"/>
                <a:cs typeface="Al Tarikh" pitchFamily="2" charset="-78"/>
              </a:rPr>
              <a:t>Elvárások egy Újgenerációs platformmal kapcsolatban</a:t>
            </a:r>
          </a:p>
          <a:p>
            <a:endParaRPr lang="hu-HU" sz="2400" b="1" dirty="0">
              <a:solidFill>
                <a:schemeClr val="accent6"/>
              </a:solidFill>
              <a:latin typeface="Al Tarikh" pitchFamily="2" charset="-78"/>
              <a:cs typeface="Al Tarikh" pitchFamily="2" charset="-78"/>
            </a:endParaRPr>
          </a:p>
          <a:p>
            <a:endParaRPr lang="hu-HU" sz="3600" b="1" dirty="0">
              <a:solidFill>
                <a:schemeClr val="tx1">
                  <a:lumMod val="50000"/>
                  <a:lumOff val="50000"/>
                </a:schemeClr>
              </a:solidFill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22BD24EC-DD31-4040-94E2-E84E1C3BBD53}"/>
              </a:ext>
            </a:extLst>
          </p:cNvPr>
          <p:cNvSpPr/>
          <p:nvPr/>
        </p:nvSpPr>
        <p:spPr>
          <a:xfrm>
            <a:off x="1947128" y="2372555"/>
            <a:ext cx="95353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accent6"/>
                </a:solidFill>
              </a:rPr>
              <a:t>ZERO </a:t>
            </a:r>
            <a:r>
              <a:rPr lang="hu-HU" sz="2400" b="1" dirty="0" err="1">
                <a:solidFill>
                  <a:schemeClr val="accent6"/>
                </a:solidFill>
              </a:rPr>
              <a:t>trust</a:t>
            </a:r>
            <a:r>
              <a:rPr lang="hu-HU" sz="2400" b="1" dirty="0">
                <a:solidFill>
                  <a:schemeClr val="accent6"/>
                </a:solidFill>
              </a:rPr>
              <a:t> koncepció</a:t>
            </a:r>
            <a:r>
              <a:rPr lang="hu-HU" sz="2400" dirty="0">
                <a:solidFill>
                  <a:schemeClr val="bg1">
                    <a:lumMod val="50000"/>
                  </a:schemeClr>
                </a:solidFill>
              </a:rPr>
              <a:t> szerinti működtethetőség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accent6"/>
                </a:solidFill>
              </a:rPr>
              <a:t>L7-es szabályok és vizsgálatok - </a:t>
            </a:r>
            <a:r>
              <a:rPr lang="hu-HU" sz="2400" dirty="0">
                <a:solidFill>
                  <a:schemeClr val="bg1">
                    <a:lumMod val="50000"/>
                  </a:schemeClr>
                </a:solidFill>
              </a:rPr>
              <a:t>Alkalmazások (és tartalom) azonosíthatósága </a:t>
            </a:r>
            <a:r>
              <a:rPr lang="hu-HU" sz="2400" dirty="0" err="1">
                <a:solidFill>
                  <a:schemeClr val="bg1">
                    <a:lumMod val="50000"/>
                  </a:schemeClr>
                </a:solidFill>
              </a:rPr>
              <a:t>porttól</a:t>
            </a:r>
            <a:r>
              <a:rPr lang="hu-HU" sz="2400" dirty="0">
                <a:solidFill>
                  <a:schemeClr val="bg1">
                    <a:lumMod val="50000"/>
                  </a:schemeClr>
                </a:solidFill>
              </a:rPr>
              <a:t>, protokolltól függetlenül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accent6"/>
                </a:solidFill>
              </a:rPr>
              <a:t>Felhasználók azonosíthatósága </a:t>
            </a:r>
            <a:r>
              <a:rPr lang="hu-HU" sz="2400" dirty="0">
                <a:solidFill>
                  <a:schemeClr val="bg1">
                    <a:lumMod val="50000"/>
                  </a:schemeClr>
                </a:solidFill>
              </a:rPr>
              <a:t>IP címtől vagy eszköztől függetlenül</a:t>
            </a:r>
            <a:endParaRPr lang="hu-HU" sz="2400" b="1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accent6"/>
                </a:solidFill>
              </a:rPr>
              <a:t>Automatizmusok </a:t>
            </a:r>
            <a:r>
              <a:rPr lang="hu-HU" sz="2400" dirty="0">
                <a:solidFill>
                  <a:schemeClr val="bg1">
                    <a:lumMod val="50000"/>
                  </a:schemeClr>
                </a:solidFill>
              </a:rPr>
              <a:t>használata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accent6"/>
                </a:solidFill>
              </a:rPr>
              <a:t>Globális védelem </a:t>
            </a:r>
            <a:r>
              <a:rPr lang="hu-HU" sz="2400" dirty="0">
                <a:solidFill>
                  <a:schemeClr val="bg1">
                    <a:lumMod val="50000"/>
                  </a:schemeClr>
                </a:solidFill>
              </a:rPr>
              <a:t>– Felhőbe kihelyezett intelligencia</a:t>
            </a:r>
          </a:p>
          <a:p>
            <a:endParaRPr lang="hu-HU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26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B2677979-7772-5E4D-A942-0A48F7EA212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5" y="0"/>
            <a:ext cx="1815465" cy="7315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2580201-3DE6-6442-9464-8B3E7AF757EE}"/>
              </a:ext>
            </a:extLst>
          </p:cNvPr>
          <p:cNvSpPr/>
          <p:nvPr/>
        </p:nvSpPr>
        <p:spPr>
          <a:xfrm>
            <a:off x="0" y="6455582"/>
            <a:ext cx="12192000" cy="3962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ED844C4-9450-6342-BC5D-E997D3F9A002}"/>
              </a:ext>
            </a:extLst>
          </p:cNvPr>
          <p:cNvSpPr txBox="1"/>
          <p:nvPr/>
        </p:nvSpPr>
        <p:spPr>
          <a:xfrm>
            <a:off x="2331837" y="1542663"/>
            <a:ext cx="752832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>
                <a:solidFill>
                  <a:schemeClr val="bg1">
                    <a:lumMod val="50000"/>
                  </a:schemeClr>
                </a:solidFill>
              </a:rPr>
              <a:t>Tradícionális</a:t>
            </a:r>
            <a:r>
              <a:rPr lang="hu-HU" sz="2400" dirty="0">
                <a:solidFill>
                  <a:schemeClr val="bg1">
                    <a:lumMod val="50000"/>
                  </a:schemeClr>
                </a:solidFill>
              </a:rPr>
              <a:t> vs. Újgenerációs megoldások</a:t>
            </a:r>
          </a:p>
          <a:p>
            <a:pPr algn="ctr"/>
            <a:endParaRPr lang="hu-HU" sz="2400" b="1" dirty="0">
              <a:solidFill>
                <a:schemeClr val="accent6"/>
              </a:solidFill>
              <a:latin typeface="Al Tarikh" pitchFamily="2" charset="-78"/>
              <a:cs typeface="Al Tarikh" pitchFamily="2" charset="-78"/>
            </a:endParaRPr>
          </a:p>
          <a:p>
            <a:pPr algn="ctr"/>
            <a:endParaRPr lang="hu-HU" sz="2400" b="1" dirty="0">
              <a:solidFill>
                <a:schemeClr val="accent6"/>
              </a:solidFill>
              <a:latin typeface="Al Tarikh" pitchFamily="2" charset="-78"/>
              <a:cs typeface="Al Tarikh" pitchFamily="2" charset="-78"/>
            </a:endParaRPr>
          </a:p>
          <a:p>
            <a:pPr algn="ctr"/>
            <a:r>
              <a:rPr lang="hu-HU" sz="3200" b="1" dirty="0">
                <a:solidFill>
                  <a:schemeClr val="accent6"/>
                </a:solidFill>
                <a:latin typeface="Al Tarikh" pitchFamily="2" charset="-78"/>
                <a:cs typeface="Al Tarikh" pitchFamily="2" charset="-78"/>
              </a:rPr>
              <a:t>Közös cél: </a:t>
            </a:r>
            <a:r>
              <a:rPr lang="hu-HU" sz="2400" dirty="0">
                <a:solidFill>
                  <a:schemeClr val="bg1">
                    <a:lumMod val="50000"/>
                  </a:schemeClr>
                </a:solidFill>
              </a:rPr>
              <a:t>megvédeni a szervezet hálózatát és adatvagyonát az illetéktelen és rosszindulatú felhasználástól</a:t>
            </a:r>
          </a:p>
          <a:p>
            <a:pPr algn="ctr"/>
            <a:endParaRPr lang="hu-HU" sz="3600" b="1" dirty="0">
              <a:solidFill>
                <a:schemeClr val="tx1">
                  <a:lumMod val="50000"/>
                  <a:lumOff val="50000"/>
                </a:schemeClr>
              </a:solidFill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CE95CF-7C1F-734C-800E-15778130B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7077" y="304745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690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B2677979-7772-5E4D-A942-0A48F7EA212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5" y="0"/>
            <a:ext cx="1815465" cy="7315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2580201-3DE6-6442-9464-8B3E7AF757EE}"/>
              </a:ext>
            </a:extLst>
          </p:cNvPr>
          <p:cNvSpPr/>
          <p:nvPr/>
        </p:nvSpPr>
        <p:spPr>
          <a:xfrm>
            <a:off x="0" y="6455582"/>
            <a:ext cx="12192000" cy="3962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u-H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CE95CF-7C1F-734C-800E-15778130B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7077" y="304745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65" name="Kép 64">
            <a:extLst>
              <a:ext uri="{FF2B5EF4-FFF2-40B4-BE49-F238E27FC236}">
                <a16:creationId xmlns:a16="http://schemas.microsoft.com/office/drawing/2014/main" id="{95F8A96E-9C67-BD40-9165-69F164B49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798" y="2147612"/>
            <a:ext cx="6934614" cy="3012437"/>
          </a:xfrm>
          <a:prstGeom prst="rect">
            <a:avLst/>
          </a:prstGeom>
        </p:spPr>
      </p:pic>
      <p:sp>
        <p:nvSpPr>
          <p:cNvPr id="67" name="Szövegdoboz 66">
            <a:extLst>
              <a:ext uri="{FF2B5EF4-FFF2-40B4-BE49-F238E27FC236}">
                <a16:creationId xmlns:a16="http://schemas.microsoft.com/office/drawing/2014/main" id="{BA1742EA-4E65-0B4F-A7F8-D2BC0C58DEE3}"/>
              </a:ext>
            </a:extLst>
          </p:cNvPr>
          <p:cNvSpPr txBox="1"/>
          <p:nvPr/>
        </p:nvSpPr>
        <p:spPr>
          <a:xfrm>
            <a:off x="2733988" y="1109646"/>
            <a:ext cx="67240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accent6"/>
                </a:solidFill>
                <a:latin typeface="Al Tarikh" pitchFamily="2" charset="-78"/>
                <a:cs typeface="Al Tarikh" pitchFamily="2" charset="-78"/>
              </a:rPr>
              <a:t>Biztonsági trendek – mire számíthatunk</a:t>
            </a:r>
          </a:p>
          <a:p>
            <a:pPr algn="ctr"/>
            <a:endParaRPr lang="hu-HU" sz="3600" b="1" dirty="0">
              <a:solidFill>
                <a:schemeClr val="tx1">
                  <a:lumMod val="50000"/>
                  <a:lumOff val="50000"/>
                </a:schemeClr>
              </a:solidFill>
              <a:latin typeface="Al Tarikh" pitchFamily="2" charset="-78"/>
              <a:cs typeface="Al Tarikh" pitchFamily="2" charset="-78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9BBD262-C399-A14A-B660-84D4BF06C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677" y="2204489"/>
            <a:ext cx="2572582" cy="28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5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B2677979-7772-5E4D-A942-0A48F7EA212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5" y="0"/>
            <a:ext cx="1815465" cy="7315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2580201-3DE6-6442-9464-8B3E7AF757EE}"/>
              </a:ext>
            </a:extLst>
          </p:cNvPr>
          <p:cNvSpPr/>
          <p:nvPr/>
        </p:nvSpPr>
        <p:spPr>
          <a:xfrm>
            <a:off x="0" y="6455582"/>
            <a:ext cx="12192000" cy="3962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u-H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CE95CF-7C1F-734C-800E-15778130B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7077" y="304745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A9724D7-E28E-544E-B282-EE7EE826C3B4}"/>
              </a:ext>
            </a:extLst>
          </p:cNvPr>
          <p:cNvSpPr txBox="1"/>
          <p:nvPr/>
        </p:nvSpPr>
        <p:spPr>
          <a:xfrm>
            <a:off x="2951315" y="1096231"/>
            <a:ext cx="67116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accent6"/>
                </a:solidFill>
                <a:latin typeface="Al Tarikh" pitchFamily="2" charset="-78"/>
                <a:cs typeface="Al Tarikh" pitchFamily="2" charset="-78"/>
              </a:rPr>
              <a:t>Tradicionális periméter védelmi megoldások</a:t>
            </a:r>
          </a:p>
          <a:p>
            <a:pPr algn="ctr"/>
            <a:endParaRPr lang="hu-HU" sz="3600" b="1" dirty="0">
              <a:solidFill>
                <a:schemeClr val="tx1">
                  <a:lumMod val="50000"/>
                  <a:lumOff val="50000"/>
                </a:schemeClr>
              </a:solidFill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FB1550B6-410D-DE41-A8FC-38911FEEB84B}"/>
              </a:ext>
            </a:extLst>
          </p:cNvPr>
          <p:cNvSpPr/>
          <p:nvPr/>
        </p:nvSpPr>
        <p:spPr>
          <a:xfrm>
            <a:off x="1709109" y="2297906"/>
            <a:ext cx="95557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6"/>
              </a:buClr>
              <a:buFont typeface="Wingdings" pitchFamily="2" charset="2"/>
              <a:buChar char="§"/>
            </a:pPr>
            <a:r>
              <a:rPr lang="hu-HU" sz="2400" b="1" dirty="0">
                <a:solidFill>
                  <a:schemeClr val="accent6"/>
                </a:solidFill>
              </a:rPr>
              <a:t>IP cím, port, protokoll </a:t>
            </a:r>
            <a:r>
              <a:rPr lang="hu-HU" sz="2400" dirty="0">
                <a:solidFill>
                  <a:schemeClr val="bg1">
                    <a:lumMod val="50000"/>
                  </a:schemeClr>
                </a:solidFill>
              </a:rPr>
              <a:t>alapú engedélyek/tiltások</a:t>
            </a:r>
          </a:p>
          <a:p>
            <a:pPr marL="342900" indent="-342900">
              <a:buClr>
                <a:schemeClr val="accent6"/>
              </a:buClr>
              <a:buFont typeface="Wingdings" pitchFamily="2" charset="2"/>
              <a:buChar char="§"/>
            </a:pPr>
            <a:r>
              <a:rPr lang="hu-HU" sz="2400" dirty="0" err="1">
                <a:solidFill>
                  <a:schemeClr val="bg1">
                    <a:lumMod val="50000"/>
                  </a:schemeClr>
                </a:solidFill>
              </a:rPr>
              <a:t>Stateful</a:t>
            </a:r>
            <a:r>
              <a:rPr lang="hu-HU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bg1">
                    <a:lumMod val="50000"/>
                  </a:schemeClr>
                </a:solidFill>
              </a:rPr>
              <a:t>inspection</a:t>
            </a:r>
            <a:r>
              <a:rPr lang="hu-HU" sz="2400" dirty="0">
                <a:solidFill>
                  <a:schemeClr val="bg1">
                    <a:lumMod val="50000"/>
                  </a:schemeClr>
                </a:solidFill>
              </a:rPr>
              <a:t> - „Egyszerű” </a:t>
            </a:r>
            <a:r>
              <a:rPr lang="hu-HU" sz="2400" b="1" dirty="0">
                <a:solidFill>
                  <a:schemeClr val="accent6"/>
                </a:solidFill>
              </a:rPr>
              <a:t>Go-no-Go szabályok </a:t>
            </a:r>
            <a:r>
              <a:rPr lang="hu-HU" sz="2400" dirty="0">
                <a:solidFill>
                  <a:schemeClr val="bg1">
                    <a:lumMod val="50000"/>
                  </a:schemeClr>
                </a:solidFill>
              </a:rPr>
              <a:t>kialakítása</a:t>
            </a:r>
          </a:p>
          <a:p>
            <a:pPr marL="342900" indent="-342900">
              <a:buClr>
                <a:schemeClr val="accent6"/>
              </a:buClr>
              <a:buFont typeface="Wingdings" pitchFamily="2" charset="2"/>
              <a:buChar char="§"/>
            </a:pPr>
            <a:r>
              <a:rPr lang="hu-HU" sz="2400" dirty="0">
                <a:solidFill>
                  <a:schemeClr val="bg1">
                    <a:lumMod val="50000"/>
                  </a:schemeClr>
                </a:solidFill>
              </a:rPr>
              <a:t>Biztos ami biztos blokkoljuk a forgalmat, vagy engedélyezzük és reméljük a legjobbakat</a:t>
            </a:r>
          </a:p>
          <a:p>
            <a:pPr marL="342900" indent="-342900">
              <a:buClr>
                <a:schemeClr val="accent6"/>
              </a:buClr>
              <a:buFont typeface="Wingdings" pitchFamily="2" charset="2"/>
              <a:buChar char="§"/>
            </a:pPr>
            <a:r>
              <a:rPr lang="en" sz="2400" dirty="0">
                <a:solidFill>
                  <a:schemeClr val="bg1">
                    <a:lumMod val="50000"/>
                  </a:schemeClr>
                </a:solidFill>
              </a:rPr>
              <a:t>IP </a:t>
            </a:r>
            <a:r>
              <a:rPr lang="en" sz="2400" dirty="0" err="1">
                <a:solidFill>
                  <a:schemeClr val="bg1">
                    <a:lumMod val="50000"/>
                  </a:schemeClr>
                </a:solidFill>
              </a:rPr>
              <a:t>címek</a:t>
            </a:r>
            <a:r>
              <a:rPr lang="en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" sz="2400" dirty="0" err="1">
                <a:solidFill>
                  <a:schemeClr val="bg1">
                    <a:lumMod val="50000"/>
                  </a:schemeClr>
                </a:solidFill>
              </a:rPr>
              <a:t>változhatnak</a:t>
            </a:r>
            <a:r>
              <a:rPr lang="en" sz="2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" sz="2400" dirty="0" err="1">
                <a:solidFill>
                  <a:schemeClr val="bg1">
                    <a:lumMod val="50000"/>
                  </a:schemeClr>
                </a:solidFill>
              </a:rPr>
              <a:t>alkalmazások</a:t>
            </a:r>
            <a:r>
              <a:rPr lang="en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" sz="2400" dirty="0" err="1">
                <a:solidFill>
                  <a:schemeClr val="bg1">
                    <a:lumMod val="50000"/>
                  </a:schemeClr>
                </a:solidFill>
              </a:rPr>
              <a:t>nem</a:t>
            </a:r>
            <a:r>
              <a:rPr lang="en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" sz="2400" dirty="0" err="1">
                <a:solidFill>
                  <a:schemeClr val="bg1">
                    <a:lumMod val="50000"/>
                  </a:schemeClr>
                </a:solidFill>
              </a:rPr>
              <a:t>azonosíthatóak</a:t>
            </a:r>
            <a:endParaRPr lang="hu-HU" sz="24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accent6"/>
              </a:buClr>
              <a:buFont typeface="Wingdings" pitchFamily="2" charset="2"/>
              <a:buChar char="§"/>
            </a:pPr>
            <a:r>
              <a:rPr lang="hu-HU" sz="2400" dirty="0">
                <a:solidFill>
                  <a:schemeClr val="bg1">
                    <a:lumMod val="50000"/>
                  </a:schemeClr>
                </a:solidFill>
              </a:rPr>
              <a:t>Mérnököknek szóló szabályrendszer - idővel </a:t>
            </a:r>
            <a:r>
              <a:rPr lang="hu-HU" sz="2400" b="1" dirty="0">
                <a:solidFill>
                  <a:schemeClr val="accent6"/>
                </a:solidFill>
              </a:rPr>
              <a:t>bonyolult és átláthatatlan szabályok</a:t>
            </a:r>
          </a:p>
          <a:p>
            <a:pPr marL="342900" indent="-342900">
              <a:buClr>
                <a:schemeClr val="accent6"/>
              </a:buClr>
              <a:buFont typeface="Wingdings" pitchFamily="2" charset="2"/>
              <a:buChar char="§"/>
            </a:pPr>
            <a:endParaRPr lang="hu-HU" sz="2400" b="1" dirty="0">
              <a:solidFill>
                <a:schemeClr val="accent6"/>
              </a:solidFill>
            </a:endParaRPr>
          </a:p>
          <a:p>
            <a:pPr>
              <a:buClr>
                <a:schemeClr val="accent6"/>
              </a:buClr>
            </a:pPr>
            <a:endParaRPr lang="hu-HU" sz="2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Clr>
                <a:schemeClr val="accent6"/>
              </a:buClr>
            </a:pPr>
            <a:r>
              <a:rPr lang="en" sz="2400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hu-HU" sz="240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309DB28A-93C6-DE4C-8AFC-3884B94DC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6075" y="5113915"/>
            <a:ext cx="1956836" cy="96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5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B2677979-7772-5E4D-A942-0A48F7EA212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5" y="0"/>
            <a:ext cx="1815465" cy="7315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2580201-3DE6-6442-9464-8B3E7AF757EE}"/>
              </a:ext>
            </a:extLst>
          </p:cNvPr>
          <p:cNvSpPr/>
          <p:nvPr/>
        </p:nvSpPr>
        <p:spPr>
          <a:xfrm>
            <a:off x="0" y="6455582"/>
            <a:ext cx="12192000" cy="3962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931F2F7-04C0-5F4A-917E-A217D08DB093}"/>
              </a:ext>
            </a:extLst>
          </p:cNvPr>
          <p:cNvSpPr txBox="1"/>
          <p:nvPr/>
        </p:nvSpPr>
        <p:spPr>
          <a:xfrm>
            <a:off x="1552143" y="1612374"/>
            <a:ext cx="11787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sz="3600" b="1" dirty="0">
              <a:solidFill>
                <a:schemeClr val="tx1">
                  <a:lumMod val="50000"/>
                  <a:lumOff val="50000"/>
                </a:schemeClr>
              </a:solidFill>
              <a:latin typeface="Al Tarikh" pitchFamily="2" charset="-78"/>
              <a:cs typeface="Al Tarikh" pitchFamily="2" charset="-78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3837A7AB-39A7-F249-9A19-3C111C979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401" y="2963055"/>
            <a:ext cx="2770734" cy="195082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5BAF702-2C05-124E-B5CB-63B60E028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712" y="4353353"/>
            <a:ext cx="1956836" cy="969643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9CF89E75-17C3-9D46-A6E7-351BC7D86352}"/>
              </a:ext>
            </a:extLst>
          </p:cNvPr>
          <p:cNvSpPr txBox="1"/>
          <p:nvPr/>
        </p:nvSpPr>
        <p:spPr>
          <a:xfrm>
            <a:off x="1487117" y="3750970"/>
            <a:ext cx="1364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accent6"/>
                </a:solidFill>
              </a:rPr>
              <a:t>FIREWALL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2F3E9500-6BF8-DC43-B57D-984D5EB034D2}"/>
              </a:ext>
            </a:extLst>
          </p:cNvPr>
          <p:cNvSpPr txBox="1"/>
          <p:nvPr/>
        </p:nvSpPr>
        <p:spPr>
          <a:xfrm>
            <a:off x="5292145" y="2398162"/>
            <a:ext cx="1364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accent6"/>
                </a:solidFill>
              </a:rPr>
              <a:t>UTM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B3BDFDA5-F20A-A449-9C03-D563CBEAB8D5}"/>
              </a:ext>
            </a:extLst>
          </p:cNvPr>
          <p:cNvSpPr txBox="1"/>
          <p:nvPr/>
        </p:nvSpPr>
        <p:spPr>
          <a:xfrm>
            <a:off x="9032122" y="1427708"/>
            <a:ext cx="226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accent6"/>
                </a:solidFill>
              </a:rPr>
              <a:t>NGFW/PLATFORM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D66EFA35-EECF-7446-8769-F769F8E33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2048" y="1878470"/>
            <a:ext cx="2512025" cy="2199000"/>
          </a:xfrm>
          <a:prstGeom prst="rect">
            <a:avLst/>
          </a:prstGeom>
        </p:spPr>
      </p:pic>
      <p:sp>
        <p:nvSpPr>
          <p:cNvPr id="14" name="Szaggatott nyíl jobbra 13">
            <a:extLst>
              <a:ext uri="{FF2B5EF4-FFF2-40B4-BE49-F238E27FC236}">
                <a16:creationId xmlns:a16="http://schemas.microsoft.com/office/drawing/2014/main" id="{B4EE08A6-1CB4-764B-8CFF-F37F89F44172}"/>
              </a:ext>
            </a:extLst>
          </p:cNvPr>
          <p:cNvSpPr/>
          <p:nvPr/>
        </p:nvSpPr>
        <p:spPr>
          <a:xfrm rot="20604455">
            <a:off x="3062749" y="3008307"/>
            <a:ext cx="1748049" cy="421413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E8EE9C8F-212E-BC4B-AEFA-73B81370A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3029" y="2977970"/>
            <a:ext cx="465281" cy="630578"/>
          </a:xfrm>
          <a:prstGeom prst="rect">
            <a:avLst/>
          </a:prstGeom>
        </p:spPr>
      </p:pic>
      <p:sp>
        <p:nvSpPr>
          <p:cNvPr id="17" name="Téglalap 16">
            <a:extLst>
              <a:ext uri="{FF2B5EF4-FFF2-40B4-BE49-F238E27FC236}">
                <a16:creationId xmlns:a16="http://schemas.microsoft.com/office/drawing/2014/main" id="{C76D2D5D-58CD-E943-A0DF-62BEDBEFA2A7}"/>
              </a:ext>
            </a:extLst>
          </p:cNvPr>
          <p:cNvSpPr/>
          <p:nvPr/>
        </p:nvSpPr>
        <p:spPr>
          <a:xfrm>
            <a:off x="6831917" y="2989548"/>
            <a:ext cx="862554" cy="495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Szaggatott nyíl jobbra 17">
            <a:extLst>
              <a:ext uri="{FF2B5EF4-FFF2-40B4-BE49-F238E27FC236}">
                <a16:creationId xmlns:a16="http://schemas.microsoft.com/office/drawing/2014/main" id="{85DFE822-4932-6C42-8D87-B5B5AB9E85B8}"/>
              </a:ext>
            </a:extLst>
          </p:cNvPr>
          <p:cNvSpPr/>
          <p:nvPr/>
        </p:nvSpPr>
        <p:spPr>
          <a:xfrm rot="20604455">
            <a:off x="6968581" y="1832736"/>
            <a:ext cx="1748049" cy="421413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67812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B2677979-7772-5E4D-A942-0A48F7EA212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5" y="0"/>
            <a:ext cx="1815465" cy="7315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2580201-3DE6-6442-9464-8B3E7AF757EE}"/>
              </a:ext>
            </a:extLst>
          </p:cNvPr>
          <p:cNvSpPr/>
          <p:nvPr/>
        </p:nvSpPr>
        <p:spPr>
          <a:xfrm>
            <a:off x="0" y="6455582"/>
            <a:ext cx="12192000" cy="3962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u-HU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9043803E-4848-8F45-9CDE-55B54FEDE209}"/>
              </a:ext>
            </a:extLst>
          </p:cNvPr>
          <p:cNvSpPr txBox="1"/>
          <p:nvPr/>
        </p:nvSpPr>
        <p:spPr>
          <a:xfrm>
            <a:off x="3525477" y="2454778"/>
            <a:ext cx="5973364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accent6"/>
                </a:solidFill>
                <a:latin typeface="Al Tarikh" pitchFamily="2" charset="-78"/>
                <a:cs typeface="Al Tarikh" pitchFamily="2" charset="-78"/>
              </a:rPr>
              <a:t>Mit kell tudnia egy NGFW platformnak?</a:t>
            </a:r>
          </a:p>
          <a:p>
            <a:endParaRPr lang="hu-HU" sz="3600" b="1" dirty="0">
              <a:solidFill>
                <a:schemeClr val="tx1">
                  <a:lumMod val="50000"/>
                  <a:lumOff val="50000"/>
                </a:schemeClr>
              </a:solidFill>
              <a:latin typeface="Al Tarikh" pitchFamily="2" charset="-78"/>
              <a:cs typeface="Al Tarik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2158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B2677979-7772-5E4D-A942-0A48F7EA212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5" y="0"/>
            <a:ext cx="1815465" cy="7315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2580201-3DE6-6442-9464-8B3E7AF757EE}"/>
              </a:ext>
            </a:extLst>
          </p:cNvPr>
          <p:cNvSpPr/>
          <p:nvPr/>
        </p:nvSpPr>
        <p:spPr>
          <a:xfrm>
            <a:off x="0" y="6455582"/>
            <a:ext cx="12192000" cy="3962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41BD3F4-C806-874C-AA3D-C996324E3DA7}"/>
              </a:ext>
            </a:extLst>
          </p:cNvPr>
          <p:cNvSpPr txBox="1"/>
          <p:nvPr/>
        </p:nvSpPr>
        <p:spPr>
          <a:xfrm>
            <a:off x="4644304" y="1019997"/>
            <a:ext cx="328310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6"/>
                </a:solidFill>
              </a:rPr>
              <a:t>ZERO </a:t>
            </a:r>
            <a:r>
              <a:rPr lang="hu-HU" sz="2400" b="1" dirty="0" err="1">
                <a:solidFill>
                  <a:schemeClr val="accent6"/>
                </a:solidFill>
              </a:rPr>
              <a:t>Trust</a:t>
            </a:r>
            <a:r>
              <a:rPr lang="hu-HU" sz="2400" b="1" dirty="0">
                <a:solidFill>
                  <a:schemeClr val="accent6"/>
                </a:solidFill>
              </a:rPr>
              <a:t> koncepció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709B2CB-DB68-CB4F-89C2-A8B098B9E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328" y="2844163"/>
            <a:ext cx="1696767" cy="181858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423EFEC-B4F5-A649-AD19-04C851E56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147" y="2804940"/>
            <a:ext cx="1910919" cy="1910919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9B3F8ED2-5DF2-4A4C-A97D-0B45A6767775}"/>
              </a:ext>
            </a:extLst>
          </p:cNvPr>
          <p:cNvSpPr txBox="1"/>
          <p:nvPr/>
        </p:nvSpPr>
        <p:spPr>
          <a:xfrm>
            <a:off x="3853734" y="2975632"/>
            <a:ext cx="1910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/>
              <a:t>TRUSTED NETWORK</a:t>
            </a:r>
          </a:p>
        </p:txBody>
      </p: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1716467F-A8BD-0549-BA8C-85DA36AAAA31}"/>
              </a:ext>
            </a:extLst>
          </p:cNvPr>
          <p:cNvCxnSpPr>
            <a:cxnSpLocks/>
          </p:cNvCxnSpPr>
          <p:nvPr/>
        </p:nvCxnSpPr>
        <p:spPr>
          <a:xfrm flipV="1">
            <a:off x="3712147" y="2804940"/>
            <a:ext cx="1910919" cy="191091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ép 8">
            <a:extLst>
              <a:ext uri="{FF2B5EF4-FFF2-40B4-BE49-F238E27FC236}">
                <a16:creationId xmlns:a16="http://schemas.microsoft.com/office/drawing/2014/main" id="{B7203B87-8ECF-934C-A00B-7E53B61B7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853" y="2691955"/>
            <a:ext cx="1716494" cy="1910919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397085CD-B1BD-1B44-AB11-245D61776D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5796" y="2581664"/>
            <a:ext cx="2197576" cy="219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51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B2677979-7772-5E4D-A942-0A48F7EA212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5" y="0"/>
            <a:ext cx="1815465" cy="7315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2580201-3DE6-6442-9464-8B3E7AF757EE}"/>
              </a:ext>
            </a:extLst>
          </p:cNvPr>
          <p:cNvSpPr/>
          <p:nvPr/>
        </p:nvSpPr>
        <p:spPr>
          <a:xfrm>
            <a:off x="0" y="6455582"/>
            <a:ext cx="12192000" cy="3962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931F2F7-04C0-5F4A-917E-A217D08DB093}"/>
              </a:ext>
            </a:extLst>
          </p:cNvPr>
          <p:cNvSpPr txBox="1"/>
          <p:nvPr/>
        </p:nvSpPr>
        <p:spPr>
          <a:xfrm>
            <a:off x="1552143" y="1573995"/>
            <a:ext cx="97258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sz="3600" b="1" dirty="0">
              <a:solidFill>
                <a:schemeClr val="tx1">
                  <a:lumMod val="50000"/>
                  <a:lumOff val="50000"/>
                </a:schemeClr>
              </a:solidFill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9755323-4208-2747-80F0-A61CF0AD8C9B}"/>
              </a:ext>
            </a:extLst>
          </p:cNvPr>
          <p:cNvSpPr txBox="1"/>
          <p:nvPr/>
        </p:nvSpPr>
        <p:spPr>
          <a:xfrm>
            <a:off x="2403185" y="627396"/>
            <a:ext cx="73856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accent6"/>
                </a:solidFill>
              </a:rPr>
              <a:t>L7-es vizsgálatok - Alkalmazás alapú szabályok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F891FD3A-0908-0347-92B7-8AEC5DC9D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15" y="2413977"/>
            <a:ext cx="5633376" cy="203004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01BB2FC-5F74-A743-9052-2BDEF0C1A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0865" y="2300868"/>
            <a:ext cx="3727169" cy="309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75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B2677979-7772-5E4D-A942-0A48F7EA212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5" y="0"/>
            <a:ext cx="1815465" cy="7315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2580201-3DE6-6442-9464-8B3E7AF757EE}"/>
              </a:ext>
            </a:extLst>
          </p:cNvPr>
          <p:cNvSpPr/>
          <p:nvPr/>
        </p:nvSpPr>
        <p:spPr>
          <a:xfrm>
            <a:off x="0" y="6455582"/>
            <a:ext cx="12192000" cy="3962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931F2F7-04C0-5F4A-917E-A217D08DB093}"/>
              </a:ext>
            </a:extLst>
          </p:cNvPr>
          <p:cNvSpPr txBox="1"/>
          <p:nvPr/>
        </p:nvSpPr>
        <p:spPr>
          <a:xfrm>
            <a:off x="1552143" y="1573995"/>
            <a:ext cx="97258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sz="3600" b="1" dirty="0">
              <a:solidFill>
                <a:schemeClr val="tx1">
                  <a:lumMod val="50000"/>
                  <a:lumOff val="50000"/>
                </a:schemeClr>
              </a:solidFill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9755323-4208-2747-80F0-A61CF0AD8C9B}"/>
              </a:ext>
            </a:extLst>
          </p:cNvPr>
          <p:cNvSpPr txBox="1"/>
          <p:nvPr/>
        </p:nvSpPr>
        <p:spPr>
          <a:xfrm>
            <a:off x="3265151" y="805383"/>
            <a:ext cx="56616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6"/>
                </a:solidFill>
              </a:rPr>
              <a:t>Felhasználók/csoportok szerinti szabályok</a:t>
            </a:r>
          </a:p>
        </p:txBody>
      </p:sp>
      <p:grpSp>
        <p:nvGrpSpPr>
          <p:cNvPr id="8" name="Google Shape;485;p40">
            <a:extLst>
              <a:ext uri="{FF2B5EF4-FFF2-40B4-BE49-F238E27FC236}">
                <a16:creationId xmlns:a16="http://schemas.microsoft.com/office/drawing/2014/main" id="{A315C4DE-99D7-3A4C-93B9-0A93E72F9525}"/>
              </a:ext>
            </a:extLst>
          </p:cNvPr>
          <p:cNvGrpSpPr/>
          <p:nvPr/>
        </p:nvGrpSpPr>
        <p:grpSpPr>
          <a:xfrm>
            <a:off x="8533130" y="4442714"/>
            <a:ext cx="1125661" cy="1125661"/>
            <a:chOff x="6829425" y="871550"/>
            <a:chExt cx="800100" cy="800100"/>
          </a:xfrm>
        </p:grpSpPr>
        <p:sp>
          <p:nvSpPr>
            <p:cNvPr id="9" name="Google Shape;486;p40">
              <a:extLst>
                <a:ext uri="{FF2B5EF4-FFF2-40B4-BE49-F238E27FC236}">
                  <a16:creationId xmlns:a16="http://schemas.microsoft.com/office/drawing/2014/main" id="{B7BE9E11-4B5C-974F-B109-5BBF08109D33}"/>
                </a:ext>
              </a:extLst>
            </p:cNvPr>
            <p:cNvSpPr/>
            <p:nvPr/>
          </p:nvSpPr>
          <p:spPr>
            <a:xfrm>
              <a:off x="6829425" y="871550"/>
              <a:ext cx="800100" cy="800100"/>
            </a:xfrm>
            <a:prstGeom prst="ellipse">
              <a:avLst/>
            </a:prstGeom>
            <a:gradFill>
              <a:gsLst>
                <a:gs pos="0">
                  <a:srgbClr val="FFDE64"/>
                </a:gs>
                <a:gs pos="100000">
                  <a:srgbClr val="C83A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87;p40">
              <a:extLst>
                <a:ext uri="{FF2B5EF4-FFF2-40B4-BE49-F238E27FC236}">
                  <a16:creationId xmlns:a16="http://schemas.microsoft.com/office/drawing/2014/main" id="{BF0420F5-F49E-5741-BEE3-24F7A0B33D7A}"/>
                </a:ext>
              </a:extLst>
            </p:cNvPr>
            <p:cNvSpPr/>
            <p:nvPr/>
          </p:nvSpPr>
          <p:spPr>
            <a:xfrm>
              <a:off x="6899475" y="941600"/>
              <a:ext cx="660000" cy="6600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EEEEEE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488;p40">
            <a:extLst>
              <a:ext uri="{FF2B5EF4-FFF2-40B4-BE49-F238E27FC236}">
                <a16:creationId xmlns:a16="http://schemas.microsoft.com/office/drawing/2014/main" id="{7EC0AFF0-90B6-B340-B6B1-A647F42C1DB9}"/>
              </a:ext>
            </a:extLst>
          </p:cNvPr>
          <p:cNvGrpSpPr/>
          <p:nvPr/>
        </p:nvGrpSpPr>
        <p:grpSpPr>
          <a:xfrm>
            <a:off x="2535055" y="4442714"/>
            <a:ext cx="1125661" cy="1125661"/>
            <a:chOff x="6829425" y="871550"/>
            <a:chExt cx="800100" cy="800100"/>
          </a:xfrm>
        </p:grpSpPr>
        <p:sp>
          <p:nvSpPr>
            <p:cNvPr id="12" name="Google Shape;489;p40">
              <a:extLst>
                <a:ext uri="{FF2B5EF4-FFF2-40B4-BE49-F238E27FC236}">
                  <a16:creationId xmlns:a16="http://schemas.microsoft.com/office/drawing/2014/main" id="{137F4321-13B9-9B4A-ADBB-6A446D9A8637}"/>
                </a:ext>
              </a:extLst>
            </p:cNvPr>
            <p:cNvSpPr/>
            <p:nvPr/>
          </p:nvSpPr>
          <p:spPr>
            <a:xfrm>
              <a:off x="6829425" y="871550"/>
              <a:ext cx="800100" cy="800100"/>
            </a:xfrm>
            <a:prstGeom prst="ellipse">
              <a:avLst/>
            </a:prstGeom>
            <a:gradFill>
              <a:gsLst>
                <a:gs pos="0">
                  <a:srgbClr val="FFDE64"/>
                </a:gs>
                <a:gs pos="100000">
                  <a:srgbClr val="C83A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90;p40">
              <a:extLst>
                <a:ext uri="{FF2B5EF4-FFF2-40B4-BE49-F238E27FC236}">
                  <a16:creationId xmlns:a16="http://schemas.microsoft.com/office/drawing/2014/main" id="{E60E0561-A75B-804C-B18C-062B34609B6B}"/>
                </a:ext>
              </a:extLst>
            </p:cNvPr>
            <p:cNvSpPr/>
            <p:nvPr/>
          </p:nvSpPr>
          <p:spPr>
            <a:xfrm>
              <a:off x="6899475" y="941600"/>
              <a:ext cx="660000" cy="6600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EEEEEE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491;p40">
            <a:extLst>
              <a:ext uri="{FF2B5EF4-FFF2-40B4-BE49-F238E27FC236}">
                <a16:creationId xmlns:a16="http://schemas.microsoft.com/office/drawing/2014/main" id="{973B7D3E-9ACE-5346-9692-D659E6F0D179}"/>
              </a:ext>
            </a:extLst>
          </p:cNvPr>
          <p:cNvGrpSpPr/>
          <p:nvPr/>
        </p:nvGrpSpPr>
        <p:grpSpPr>
          <a:xfrm>
            <a:off x="3196430" y="3172989"/>
            <a:ext cx="1125661" cy="1125661"/>
            <a:chOff x="6829425" y="871550"/>
            <a:chExt cx="800100" cy="800100"/>
          </a:xfrm>
        </p:grpSpPr>
        <p:sp>
          <p:nvSpPr>
            <p:cNvPr id="15" name="Google Shape;492;p40">
              <a:extLst>
                <a:ext uri="{FF2B5EF4-FFF2-40B4-BE49-F238E27FC236}">
                  <a16:creationId xmlns:a16="http://schemas.microsoft.com/office/drawing/2014/main" id="{6F331517-EE67-CD47-97E0-212B099BD6F2}"/>
                </a:ext>
              </a:extLst>
            </p:cNvPr>
            <p:cNvSpPr/>
            <p:nvPr/>
          </p:nvSpPr>
          <p:spPr>
            <a:xfrm>
              <a:off x="6829425" y="871550"/>
              <a:ext cx="800100" cy="800100"/>
            </a:xfrm>
            <a:prstGeom prst="ellipse">
              <a:avLst/>
            </a:prstGeom>
            <a:gradFill>
              <a:gsLst>
                <a:gs pos="0">
                  <a:srgbClr val="FFDE64"/>
                </a:gs>
                <a:gs pos="100000">
                  <a:srgbClr val="C83A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93;p40">
              <a:extLst>
                <a:ext uri="{FF2B5EF4-FFF2-40B4-BE49-F238E27FC236}">
                  <a16:creationId xmlns:a16="http://schemas.microsoft.com/office/drawing/2014/main" id="{2CCE956D-3F02-0345-9A4E-9082F86B7128}"/>
                </a:ext>
              </a:extLst>
            </p:cNvPr>
            <p:cNvSpPr/>
            <p:nvPr/>
          </p:nvSpPr>
          <p:spPr>
            <a:xfrm>
              <a:off x="6899475" y="941600"/>
              <a:ext cx="660000" cy="6600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EEEEEE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494;p40">
            <a:extLst>
              <a:ext uri="{FF2B5EF4-FFF2-40B4-BE49-F238E27FC236}">
                <a16:creationId xmlns:a16="http://schemas.microsoft.com/office/drawing/2014/main" id="{ECF4C088-2323-7B4E-9F73-AFA16B8240A9}"/>
              </a:ext>
            </a:extLst>
          </p:cNvPr>
          <p:cNvGrpSpPr/>
          <p:nvPr/>
        </p:nvGrpSpPr>
        <p:grpSpPr>
          <a:xfrm>
            <a:off x="7904955" y="3172989"/>
            <a:ext cx="1125661" cy="1125661"/>
            <a:chOff x="6829425" y="871550"/>
            <a:chExt cx="800100" cy="800100"/>
          </a:xfrm>
        </p:grpSpPr>
        <p:sp>
          <p:nvSpPr>
            <p:cNvPr id="18" name="Google Shape;495;p40">
              <a:extLst>
                <a:ext uri="{FF2B5EF4-FFF2-40B4-BE49-F238E27FC236}">
                  <a16:creationId xmlns:a16="http://schemas.microsoft.com/office/drawing/2014/main" id="{50630F19-A18C-0345-9754-4F3446B9051F}"/>
                </a:ext>
              </a:extLst>
            </p:cNvPr>
            <p:cNvSpPr/>
            <p:nvPr/>
          </p:nvSpPr>
          <p:spPr>
            <a:xfrm>
              <a:off x="6829425" y="871550"/>
              <a:ext cx="800100" cy="800100"/>
            </a:xfrm>
            <a:prstGeom prst="ellipse">
              <a:avLst/>
            </a:prstGeom>
            <a:gradFill>
              <a:gsLst>
                <a:gs pos="0">
                  <a:srgbClr val="FFDE64"/>
                </a:gs>
                <a:gs pos="100000">
                  <a:srgbClr val="C83A4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6;p40">
              <a:extLst>
                <a:ext uri="{FF2B5EF4-FFF2-40B4-BE49-F238E27FC236}">
                  <a16:creationId xmlns:a16="http://schemas.microsoft.com/office/drawing/2014/main" id="{E0A91647-FC24-634E-87BA-25AFB94049FA}"/>
                </a:ext>
              </a:extLst>
            </p:cNvPr>
            <p:cNvSpPr/>
            <p:nvPr/>
          </p:nvSpPr>
          <p:spPr>
            <a:xfrm>
              <a:off x="6899475" y="941600"/>
              <a:ext cx="660000" cy="6600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EEEEEE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497;p40">
            <a:extLst>
              <a:ext uri="{FF2B5EF4-FFF2-40B4-BE49-F238E27FC236}">
                <a16:creationId xmlns:a16="http://schemas.microsoft.com/office/drawing/2014/main" id="{F2E9CA64-8C5F-2148-8C51-AB75B642DF75}"/>
              </a:ext>
            </a:extLst>
          </p:cNvPr>
          <p:cNvSpPr/>
          <p:nvPr/>
        </p:nvSpPr>
        <p:spPr>
          <a:xfrm>
            <a:off x="4681002" y="2832329"/>
            <a:ext cx="2870100" cy="2870100"/>
          </a:xfrm>
          <a:prstGeom prst="ellipse">
            <a:avLst/>
          </a:prstGeom>
          <a:gradFill>
            <a:gsLst>
              <a:gs pos="0">
                <a:srgbClr val="B5D453"/>
              </a:gs>
              <a:gs pos="100000">
                <a:srgbClr val="E6E547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499;p40">
            <a:extLst>
              <a:ext uri="{FF2B5EF4-FFF2-40B4-BE49-F238E27FC236}">
                <a16:creationId xmlns:a16="http://schemas.microsoft.com/office/drawing/2014/main" id="{5F0E06A4-17DF-A64D-A40F-E65E6192161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5561" y="1825080"/>
            <a:ext cx="1024836" cy="54032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500;p40">
            <a:extLst>
              <a:ext uri="{FF2B5EF4-FFF2-40B4-BE49-F238E27FC236}">
                <a16:creationId xmlns:a16="http://schemas.microsoft.com/office/drawing/2014/main" id="{EC3AF86A-03D4-6745-B52E-91AC78DA2965}"/>
              </a:ext>
            </a:extLst>
          </p:cNvPr>
          <p:cNvSpPr txBox="1"/>
          <p:nvPr/>
        </p:nvSpPr>
        <p:spPr>
          <a:xfrm>
            <a:off x="4392286" y="2405802"/>
            <a:ext cx="1364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 Black"/>
                <a:ea typeface="Lato Black"/>
                <a:cs typeface="Lato Black"/>
                <a:sym typeface="Lato Black"/>
              </a:rPr>
              <a:t>Public Cloud</a:t>
            </a:r>
            <a:endParaRPr sz="1300"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23" name="Google Shape;501;p40">
            <a:extLst>
              <a:ext uri="{FF2B5EF4-FFF2-40B4-BE49-F238E27FC236}">
                <a16:creationId xmlns:a16="http://schemas.microsoft.com/office/drawing/2014/main" id="{B6EF7549-E738-B54F-B375-AFD642BAAD1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03527" y="1757336"/>
            <a:ext cx="1077683" cy="60965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502;p40">
            <a:extLst>
              <a:ext uri="{FF2B5EF4-FFF2-40B4-BE49-F238E27FC236}">
                <a16:creationId xmlns:a16="http://schemas.microsoft.com/office/drawing/2014/main" id="{A06B8D14-22C0-514A-B655-E5CC10798484}"/>
              </a:ext>
            </a:extLst>
          </p:cNvPr>
          <p:cNvSpPr txBox="1"/>
          <p:nvPr/>
        </p:nvSpPr>
        <p:spPr>
          <a:xfrm>
            <a:off x="6962484" y="2405801"/>
            <a:ext cx="559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 Black"/>
                <a:ea typeface="Lato Black"/>
                <a:cs typeface="Lato Black"/>
                <a:sym typeface="Lato Black"/>
              </a:rPr>
              <a:t>SaaS</a:t>
            </a:r>
            <a:endParaRPr sz="1300"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25" name="Google Shape;503;p40">
            <a:extLst>
              <a:ext uri="{FF2B5EF4-FFF2-40B4-BE49-F238E27FC236}">
                <a16:creationId xmlns:a16="http://schemas.microsoft.com/office/drawing/2014/main" id="{7A448F54-249C-8E4A-AC97-5D9C9BF64F7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17438" y="1795869"/>
            <a:ext cx="829819" cy="56301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504;p40">
            <a:extLst>
              <a:ext uri="{FF2B5EF4-FFF2-40B4-BE49-F238E27FC236}">
                <a16:creationId xmlns:a16="http://schemas.microsoft.com/office/drawing/2014/main" id="{18AA97C1-B449-9248-A056-C02F901C62DC}"/>
              </a:ext>
            </a:extLst>
          </p:cNvPr>
          <p:cNvSpPr txBox="1"/>
          <p:nvPr/>
        </p:nvSpPr>
        <p:spPr>
          <a:xfrm>
            <a:off x="8703650" y="2405802"/>
            <a:ext cx="1257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 Black"/>
                <a:ea typeface="Lato Black"/>
                <a:cs typeface="Lato Black"/>
                <a:sym typeface="Lato Black"/>
              </a:rPr>
              <a:t>Data Center</a:t>
            </a:r>
            <a:endParaRPr sz="1300"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27" name="Google Shape;505;p40">
            <a:extLst>
              <a:ext uri="{FF2B5EF4-FFF2-40B4-BE49-F238E27FC236}">
                <a16:creationId xmlns:a16="http://schemas.microsoft.com/office/drawing/2014/main" id="{01295566-8AD0-A84B-BB86-8A62ECC1754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19243" y="1790069"/>
            <a:ext cx="623455" cy="60232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506;p40">
            <a:extLst>
              <a:ext uri="{FF2B5EF4-FFF2-40B4-BE49-F238E27FC236}">
                <a16:creationId xmlns:a16="http://schemas.microsoft.com/office/drawing/2014/main" id="{48826802-A1F8-DC4B-A2AC-177477AD241F}"/>
              </a:ext>
            </a:extLst>
          </p:cNvPr>
          <p:cNvSpPr txBox="1"/>
          <p:nvPr/>
        </p:nvSpPr>
        <p:spPr>
          <a:xfrm>
            <a:off x="2416415" y="2405801"/>
            <a:ext cx="1029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 Black"/>
                <a:ea typeface="Lato Black"/>
                <a:cs typeface="Lato Black"/>
                <a:sym typeface="Lato Black"/>
              </a:rPr>
              <a:t>Internet</a:t>
            </a:r>
            <a:endParaRPr sz="1300"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29" name="Google Shape;507;p40">
            <a:extLst>
              <a:ext uri="{FF2B5EF4-FFF2-40B4-BE49-F238E27FC236}">
                <a16:creationId xmlns:a16="http://schemas.microsoft.com/office/drawing/2014/main" id="{61CD7339-789B-1741-8D33-340522C95C1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51252" y="4173456"/>
            <a:ext cx="729600" cy="11247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508;p40">
            <a:extLst>
              <a:ext uri="{FF2B5EF4-FFF2-40B4-BE49-F238E27FC236}">
                <a16:creationId xmlns:a16="http://schemas.microsoft.com/office/drawing/2014/main" id="{453B1968-B14F-164A-8634-3BA017F3D0DE}"/>
              </a:ext>
            </a:extLst>
          </p:cNvPr>
          <p:cNvGrpSpPr/>
          <p:nvPr/>
        </p:nvGrpSpPr>
        <p:grpSpPr>
          <a:xfrm>
            <a:off x="4787760" y="3668903"/>
            <a:ext cx="813000" cy="704321"/>
            <a:chOff x="2543053" y="3610230"/>
            <a:chExt cx="813000" cy="704321"/>
          </a:xfrm>
        </p:grpSpPr>
        <p:pic>
          <p:nvPicPr>
            <p:cNvPr id="31" name="Google Shape;509;p40">
              <a:extLst>
                <a:ext uri="{FF2B5EF4-FFF2-40B4-BE49-F238E27FC236}">
                  <a16:creationId xmlns:a16="http://schemas.microsoft.com/office/drawing/2014/main" id="{780FD4C6-4315-574A-B325-CE6B767BBC85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662740" y="3610230"/>
              <a:ext cx="588322" cy="4420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Google Shape;510;p40">
              <a:extLst>
                <a:ext uri="{FF2B5EF4-FFF2-40B4-BE49-F238E27FC236}">
                  <a16:creationId xmlns:a16="http://schemas.microsoft.com/office/drawing/2014/main" id="{3BCF15E6-8B07-B344-9FC6-4AA1EAA0CDBE}"/>
                </a:ext>
              </a:extLst>
            </p:cNvPr>
            <p:cNvSpPr txBox="1"/>
            <p:nvPr/>
          </p:nvSpPr>
          <p:spPr>
            <a:xfrm>
              <a:off x="2543053" y="4060751"/>
              <a:ext cx="8130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Lato Black"/>
                  <a:ea typeface="Lato Black"/>
                  <a:cs typeface="Lato Black"/>
                  <a:sym typeface="Lato Black"/>
                </a:rPr>
                <a:t>Home PC</a:t>
              </a:r>
              <a:endParaRPr sz="1000"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grpSp>
        <p:nvGrpSpPr>
          <p:cNvPr id="33" name="Google Shape;511;p40">
            <a:extLst>
              <a:ext uri="{FF2B5EF4-FFF2-40B4-BE49-F238E27FC236}">
                <a16:creationId xmlns:a16="http://schemas.microsoft.com/office/drawing/2014/main" id="{D3B4FE76-8461-314A-A162-15E171600068}"/>
              </a:ext>
            </a:extLst>
          </p:cNvPr>
          <p:cNvGrpSpPr/>
          <p:nvPr/>
        </p:nvGrpSpPr>
        <p:grpSpPr>
          <a:xfrm>
            <a:off x="5751252" y="3183754"/>
            <a:ext cx="729600" cy="904450"/>
            <a:chOff x="3882620" y="2685272"/>
            <a:chExt cx="729600" cy="904450"/>
          </a:xfrm>
        </p:grpSpPr>
        <p:pic>
          <p:nvPicPr>
            <p:cNvPr id="34" name="Google Shape;512;p40">
              <a:extLst>
                <a:ext uri="{FF2B5EF4-FFF2-40B4-BE49-F238E27FC236}">
                  <a16:creationId xmlns:a16="http://schemas.microsoft.com/office/drawing/2014/main" id="{019C2F4C-7B15-A646-BA79-B169ECAB225F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921554" y="2685272"/>
              <a:ext cx="634929" cy="4865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Google Shape;513;p40">
              <a:extLst>
                <a:ext uri="{FF2B5EF4-FFF2-40B4-BE49-F238E27FC236}">
                  <a16:creationId xmlns:a16="http://schemas.microsoft.com/office/drawing/2014/main" id="{B0BB493A-D6EF-B345-93EA-9022235689E3}"/>
                </a:ext>
              </a:extLst>
            </p:cNvPr>
            <p:cNvSpPr txBox="1"/>
            <p:nvPr/>
          </p:nvSpPr>
          <p:spPr>
            <a:xfrm>
              <a:off x="3882620" y="3174222"/>
              <a:ext cx="7296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Lato Black"/>
                  <a:ea typeface="Lato Black"/>
                  <a:cs typeface="Lato Black"/>
                  <a:sym typeface="Lato Black"/>
                </a:rPr>
                <a:t>Work Laptop</a:t>
              </a:r>
              <a:endParaRPr sz="1000"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grpSp>
        <p:nvGrpSpPr>
          <p:cNvPr id="36" name="Google Shape;514;p40">
            <a:extLst>
              <a:ext uri="{FF2B5EF4-FFF2-40B4-BE49-F238E27FC236}">
                <a16:creationId xmlns:a16="http://schemas.microsoft.com/office/drawing/2014/main" id="{0A2326D5-6CAD-3142-9D12-0894409006E9}"/>
              </a:ext>
            </a:extLst>
          </p:cNvPr>
          <p:cNvGrpSpPr/>
          <p:nvPr/>
        </p:nvGrpSpPr>
        <p:grpSpPr>
          <a:xfrm>
            <a:off x="6671899" y="3599394"/>
            <a:ext cx="663900" cy="843324"/>
            <a:chOff x="5462117" y="3587071"/>
            <a:chExt cx="663900" cy="843324"/>
          </a:xfrm>
        </p:grpSpPr>
        <p:pic>
          <p:nvPicPr>
            <p:cNvPr id="37" name="Google Shape;515;p40">
              <a:extLst>
                <a:ext uri="{FF2B5EF4-FFF2-40B4-BE49-F238E27FC236}">
                  <a16:creationId xmlns:a16="http://schemas.microsoft.com/office/drawing/2014/main" id="{D7A88314-E83A-6649-B57A-60FBCC3E6E81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676121" y="3587071"/>
              <a:ext cx="243857" cy="4180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Google Shape;516;p40">
              <a:extLst>
                <a:ext uri="{FF2B5EF4-FFF2-40B4-BE49-F238E27FC236}">
                  <a16:creationId xmlns:a16="http://schemas.microsoft.com/office/drawing/2014/main" id="{3FED754E-7976-174D-9FAA-CB121814528D}"/>
                </a:ext>
              </a:extLst>
            </p:cNvPr>
            <p:cNvSpPr txBox="1"/>
            <p:nvPr/>
          </p:nvSpPr>
          <p:spPr>
            <a:xfrm>
              <a:off x="5462117" y="4014895"/>
              <a:ext cx="6639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Lato Black"/>
                  <a:ea typeface="Lato Black"/>
                  <a:cs typeface="Lato Black"/>
                  <a:sym typeface="Lato Black"/>
                </a:rPr>
                <a:t>BYOD</a:t>
              </a:r>
              <a:br>
                <a:rPr lang="en" sz="1000">
                  <a:latin typeface="Lato Black"/>
                  <a:ea typeface="Lato Black"/>
                  <a:cs typeface="Lato Black"/>
                  <a:sym typeface="Lato Black"/>
                </a:rPr>
              </a:br>
              <a:r>
                <a:rPr lang="en" sz="1000">
                  <a:latin typeface="Lato Black"/>
                  <a:ea typeface="Lato Black"/>
                  <a:cs typeface="Lato Black"/>
                  <a:sym typeface="Lato Black"/>
                </a:rPr>
                <a:t>Phone</a:t>
              </a:r>
              <a:endParaRPr sz="1000"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grpSp>
        <p:nvGrpSpPr>
          <p:cNvPr id="39" name="Google Shape;517;p40">
            <a:extLst>
              <a:ext uri="{FF2B5EF4-FFF2-40B4-BE49-F238E27FC236}">
                <a16:creationId xmlns:a16="http://schemas.microsoft.com/office/drawing/2014/main" id="{FD6A905C-CA99-B84D-802D-69E811D2625E}"/>
              </a:ext>
            </a:extLst>
          </p:cNvPr>
          <p:cNvGrpSpPr/>
          <p:nvPr/>
        </p:nvGrpSpPr>
        <p:grpSpPr>
          <a:xfrm>
            <a:off x="8132600" y="3411163"/>
            <a:ext cx="690898" cy="750331"/>
            <a:chOff x="7131851" y="2683491"/>
            <a:chExt cx="690898" cy="750331"/>
          </a:xfrm>
        </p:grpSpPr>
        <p:sp>
          <p:nvSpPr>
            <p:cNvPr id="40" name="Google Shape;518;p40">
              <a:extLst>
                <a:ext uri="{FF2B5EF4-FFF2-40B4-BE49-F238E27FC236}">
                  <a16:creationId xmlns:a16="http://schemas.microsoft.com/office/drawing/2014/main" id="{FDB7E231-AB8E-234C-A68F-CE35D0D3B9F1}"/>
                </a:ext>
              </a:extLst>
            </p:cNvPr>
            <p:cNvSpPr txBox="1"/>
            <p:nvPr/>
          </p:nvSpPr>
          <p:spPr>
            <a:xfrm>
              <a:off x="7274138" y="3180022"/>
              <a:ext cx="3867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Lato Black"/>
                  <a:ea typeface="Lato Black"/>
                  <a:cs typeface="Lato Black"/>
                  <a:sym typeface="Lato Black"/>
                </a:rPr>
                <a:t>HQ</a:t>
              </a:r>
              <a:endParaRPr sz="1000"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pic>
          <p:nvPicPr>
            <p:cNvPr id="41" name="Google Shape;519;p40">
              <a:extLst>
                <a:ext uri="{FF2B5EF4-FFF2-40B4-BE49-F238E27FC236}">
                  <a16:creationId xmlns:a16="http://schemas.microsoft.com/office/drawing/2014/main" id="{7AC5C66B-E79B-004B-B46C-B0F5D3D8B1F9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131851" y="2683491"/>
              <a:ext cx="690898" cy="4534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Google Shape;520;p40">
            <a:extLst>
              <a:ext uri="{FF2B5EF4-FFF2-40B4-BE49-F238E27FC236}">
                <a16:creationId xmlns:a16="http://schemas.microsoft.com/office/drawing/2014/main" id="{AFC07DBF-235B-1946-8BB4-6539581DC1E5}"/>
              </a:ext>
            </a:extLst>
          </p:cNvPr>
          <p:cNvGrpSpPr/>
          <p:nvPr/>
        </p:nvGrpSpPr>
        <p:grpSpPr>
          <a:xfrm>
            <a:off x="8681062" y="4588127"/>
            <a:ext cx="829800" cy="936973"/>
            <a:chOff x="6317069" y="3646477"/>
            <a:chExt cx="829800" cy="936973"/>
          </a:xfrm>
        </p:grpSpPr>
        <p:sp>
          <p:nvSpPr>
            <p:cNvPr id="43" name="Google Shape;521;p40">
              <a:extLst>
                <a:ext uri="{FF2B5EF4-FFF2-40B4-BE49-F238E27FC236}">
                  <a16:creationId xmlns:a16="http://schemas.microsoft.com/office/drawing/2014/main" id="{96D442B3-E764-C547-B06D-B6674360D529}"/>
                </a:ext>
              </a:extLst>
            </p:cNvPr>
            <p:cNvSpPr txBox="1"/>
            <p:nvPr/>
          </p:nvSpPr>
          <p:spPr>
            <a:xfrm>
              <a:off x="6317069" y="4167950"/>
              <a:ext cx="8298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Lato Black"/>
                  <a:ea typeface="Lato Black"/>
                  <a:cs typeface="Lato Black"/>
                  <a:sym typeface="Lato Black"/>
                </a:rPr>
                <a:t>On the Go</a:t>
              </a:r>
              <a:endParaRPr sz="1000"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pic>
          <p:nvPicPr>
            <p:cNvPr id="44" name="Google Shape;522;p40">
              <a:extLst>
                <a:ext uri="{FF2B5EF4-FFF2-40B4-BE49-F238E27FC236}">
                  <a16:creationId xmlns:a16="http://schemas.microsoft.com/office/drawing/2014/main" id="{8DFF3B9E-E61E-834F-ACB8-0DB572A6E7AD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465506" y="3646477"/>
              <a:ext cx="533066" cy="5021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523;p40">
            <a:extLst>
              <a:ext uri="{FF2B5EF4-FFF2-40B4-BE49-F238E27FC236}">
                <a16:creationId xmlns:a16="http://schemas.microsoft.com/office/drawing/2014/main" id="{AB0AC7D6-115E-5248-BF7B-9A8E4BD78A7C}"/>
              </a:ext>
            </a:extLst>
          </p:cNvPr>
          <p:cNvGrpSpPr/>
          <p:nvPr/>
        </p:nvGrpSpPr>
        <p:grpSpPr>
          <a:xfrm>
            <a:off x="3373620" y="3416204"/>
            <a:ext cx="771300" cy="750331"/>
            <a:chOff x="7081779" y="2683491"/>
            <a:chExt cx="771300" cy="750331"/>
          </a:xfrm>
        </p:grpSpPr>
        <p:sp>
          <p:nvSpPr>
            <p:cNvPr id="46" name="Google Shape;524;p40">
              <a:extLst>
                <a:ext uri="{FF2B5EF4-FFF2-40B4-BE49-F238E27FC236}">
                  <a16:creationId xmlns:a16="http://schemas.microsoft.com/office/drawing/2014/main" id="{7AE6E1A9-CD1A-664D-9473-426A6D79010D}"/>
                </a:ext>
              </a:extLst>
            </p:cNvPr>
            <p:cNvSpPr txBox="1"/>
            <p:nvPr/>
          </p:nvSpPr>
          <p:spPr>
            <a:xfrm>
              <a:off x="7081779" y="3180022"/>
              <a:ext cx="7713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Lato Black"/>
                  <a:ea typeface="Lato Black"/>
                  <a:cs typeface="Lato Black"/>
                  <a:sym typeface="Lato Black"/>
                </a:rPr>
                <a:t>Branch</a:t>
              </a:r>
              <a:endParaRPr sz="1000"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pic>
          <p:nvPicPr>
            <p:cNvPr id="47" name="Google Shape;525;p40">
              <a:extLst>
                <a:ext uri="{FF2B5EF4-FFF2-40B4-BE49-F238E27FC236}">
                  <a16:creationId xmlns:a16="http://schemas.microsoft.com/office/drawing/2014/main" id="{E1B94882-5EAD-A041-A349-C61F3B960204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131851" y="2683491"/>
              <a:ext cx="690898" cy="4534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" name="Google Shape;526;p40">
            <a:extLst>
              <a:ext uri="{FF2B5EF4-FFF2-40B4-BE49-F238E27FC236}">
                <a16:creationId xmlns:a16="http://schemas.microsoft.com/office/drawing/2014/main" id="{7838B942-54E3-F245-9E53-2B44426E4DFA}"/>
              </a:ext>
            </a:extLst>
          </p:cNvPr>
          <p:cNvGrpSpPr/>
          <p:nvPr/>
        </p:nvGrpSpPr>
        <p:grpSpPr>
          <a:xfrm>
            <a:off x="2803589" y="4665858"/>
            <a:ext cx="588600" cy="731501"/>
            <a:chOff x="2184231" y="3861599"/>
            <a:chExt cx="588600" cy="731501"/>
          </a:xfrm>
        </p:grpSpPr>
        <p:sp>
          <p:nvSpPr>
            <p:cNvPr id="49" name="Google Shape;527;p40">
              <a:extLst>
                <a:ext uri="{FF2B5EF4-FFF2-40B4-BE49-F238E27FC236}">
                  <a16:creationId xmlns:a16="http://schemas.microsoft.com/office/drawing/2014/main" id="{084320E0-B4E7-CB4C-B6CF-E26F394617E9}"/>
                </a:ext>
              </a:extLst>
            </p:cNvPr>
            <p:cNvSpPr txBox="1"/>
            <p:nvPr/>
          </p:nvSpPr>
          <p:spPr>
            <a:xfrm>
              <a:off x="2184231" y="4339300"/>
              <a:ext cx="5886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Lato Black"/>
                  <a:ea typeface="Lato Black"/>
                  <a:cs typeface="Lato Black"/>
                  <a:sym typeface="Lato Black"/>
                </a:rPr>
                <a:t>Home</a:t>
              </a:r>
              <a:endParaRPr sz="1000"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pic>
          <p:nvPicPr>
            <p:cNvPr id="50" name="Google Shape;528;p40">
              <a:extLst>
                <a:ext uri="{FF2B5EF4-FFF2-40B4-BE49-F238E27FC236}">
                  <a16:creationId xmlns:a16="http://schemas.microsoft.com/office/drawing/2014/main" id="{5DA2D0B5-FC02-C348-9B87-B8DBB9CDDD4A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279336" y="3861599"/>
              <a:ext cx="414125" cy="44539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23942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6651</TotalTime>
  <Words>231</Words>
  <Application>Microsoft Office PowerPoint</Application>
  <PresentationFormat>Szélesvásznú</PresentationFormat>
  <Paragraphs>73</Paragraphs>
  <Slides>14</Slides>
  <Notes>14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1" baseType="lpstr">
      <vt:lpstr>Al Tarikh</vt:lpstr>
      <vt:lpstr>Arial</vt:lpstr>
      <vt:lpstr>Calibri</vt:lpstr>
      <vt:lpstr>Calibri Light</vt:lpstr>
      <vt:lpstr>Lato Black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Tamás Hevér</dc:creator>
  <cp:lastModifiedBy>Farkas Tibor</cp:lastModifiedBy>
  <cp:revision>196</cp:revision>
  <dcterms:created xsi:type="dcterms:W3CDTF">2019-02-18T07:29:26Z</dcterms:created>
  <dcterms:modified xsi:type="dcterms:W3CDTF">2019-11-14T10:22:59Z</dcterms:modified>
</cp:coreProperties>
</file>